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7010400" cy="92964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82" autoAdjust="0"/>
  </p:normalViewPr>
  <p:slideViewPr>
    <p:cSldViewPr snapToGrid="0">
      <p:cViewPr varScale="1">
        <p:scale>
          <a:sx n="83" d="100"/>
          <a:sy n="83" d="100"/>
        </p:scale>
        <p:origin x="24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01040" y="4415790"/>
            <a:ext cx="5608320" cy="4183380"/>
          </a:xfrm>
          <a:prstGeom prst="rect">
            <a:avLst/>
          </a:prstGeom>
          <a:noFill/>
          <a:ln>
            <a:noFill/>
          </a:ln>
        </p:spPr>
        <p:txBody>
          <a:bodyPr wrap="square" lIns="93162" tIns="93162" rIns="93162" bIns="93162"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r>
              <a:rPr lang="en"/>
              <a:t>One of the major challenges facing the foodservice industry is employee retention.  We wanted to look deeper into this problem to help food service organizations retain more workers.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r>
              <a:rPr lang="en" dirty="0"/>
              <a:t>The results of this study indicate that polychronicity and work engagement are the two strongest factors affecting Turnover Intention.  Polychronicity, which is the preference of conducting multiple activities in the same time block, has a positive association with turnover intention. This indicates the prominence of more complex tasks tends to lead to a higher rate of turnover intention.  Polychronic-oriented servers are believed to be higher performers in the organization given their time-use preference fulfills what the work environment requires. They might be more active in the job market searching for better and more challenging job opportunities. </a:t>
            </a:r>
          </a:p>
          <a:p>
            <a:pPr>
              <a:buNone/>
            </a:pPr>
            <a:endParaRPr dirty="0"/>
          </a:p>
          <a:p>
            <a:pPr>
              <a:buNone/>
            </a:pPr>
            <a:r>
              <a:rPr lang="en" dirty="0"/>
              <a:t>We also found that polychronic-oriented servers are more engaged with their jobs. The work environment in restaurants are considered fast-paced and ever-changing. Interruptions are frequent and servers attentions are often divided into different dimensions. Therefore, polychronic-oriented servers tend to be more engaged with their job because what they prefer matches what the restaurant environment requires. </a:t>
            </a:r>
          </a:p>
          <a:p>
            <a:pPr>
              <a:buNone/>
            </a:pPr>
            <a:endParaRPr dirty="0"/>
          </a:p>
          <a:p>
            <a:pPr>
              <a:buNone/>
            </a:pPr>
            <a:r>
              <a:rPr lang="en" dirty="0"/>
              <a:t>In contrast, higher work engagement tends to lead to a lower turnover intention by the employees.  This conclusion makes sense in that the more employees are actively engaged in their work performance and environment, the more likely they are to stay with their organization.</a:t>
            </a:r>
          </a:p>
          <a:p>
            <a:pPr>
              <a:buNone/>
            </a:pPr>
            <a:endParaRPr lang="en" dirty="0"/>
          </a:p>
          <a:p>
            <a:pPr>
              <a:buNone/>
            </a:pPr>
            <a:r>
              <a:rPr lang="en" dirty="0"/>
              <a:t>Here are the impl</a:t>
            </a:r>
            <a:r>
              <a:rPr lang="en-US" dirty="0" err="1"/>
              <a:t>ications</a:t>
            </a:r>
            <a:r>
              <a:rPr lang="en-US" dirty="0"/>
              <a:t> from these findings:</a:t>
            </a:r>
            <a:endParaRPr lang="en" dirty="0"/>
          </a:p>
          <a:p>
            <a:pPr>
              <a:buNone/>
            </a:pPr>
            <a:endParaRPr lang="en" dirty="0"/>
          </a:p>
          <a:p>
            <a:r>
              <a:rPr lang="en-US" sz="1100" b="0" i="0" kern="1200" dirty="0">
                <a:solidFill>
                  <a:schemeClr val="tx1"/>
                </a:solidFill>
                <a:effectLst/>
                <a:latin typeface="+mn-lt"/>
                <a:ea typeface="+mn-ea"/>
                <a:cs typeface="+mn-cs"/>
              </a:rPr>
              <a:t>Management should conduct tests to assess candidates’ level of </a:t>
            </a:r>
            <a:r>
              <a:rPr lang="en-US" sz="1100" b="0" i="0" kern="1200" dirty="0" err="1">
                <a:solidFill>
                  <a:schemeClr val="tx1"/>
                </a:solidFill>
                <a:effectLst/>
                <a:latin typeface="+mn-lt"/>
                <a:ea typeface="+mn-ea"/>
                <a:cs typeface="+mn-cs"/>
              </a:rPr>
              <a:t>polychronicity</a:t>
            </a:r>
            <a:r>
              <a:rPr lang="en-US" sz="1100" b="0" i="0" kern="1200" dirty="0">
                <a:solidFill>
                  <a:schemeClr val="tx1"/>
                </a:solidFill>
                <a:effectLst/>
                <a:latin typeface="+mn-lt"/>
                <a:ea typeface="+mn-ea"/>
                <a:cs typeface="+mn-cs"/>
              </a:rPr>
              <a:t> in order to better place candidates with jobs that will capitalize on their abilities</a:t>
            </a:r>
          </a:p>
          <a:p>
            <a:r>
              <a:rPr lang="en-US" sz="1100" b="0" i="0" kern="1200" dirty="0">
                <a:solidFill>
                  <a:schemeClr val="tx1"/>
                </a:solidFill>
                <a:effectLst/>
                <a:latin typeface="+mn-lt"/>
                <a:ea typeface="+mn-ea"/>
                <a:cs typeface="+mn-cs"/>
              </a:rPr>
              <a:t>Once appropriate candidates are hired, the key is to retain polychronic-oriented servers through high level of work engagement.</a:t>
            </a:r>
          </a:p>
          <a:p>
            <a:r>
              <a:rPr lang="en-US" sz="1100" b="0" i="0" kern="1200" dirty="0">
                <a:solidFill>
                  <a:schemeClr val="tx1"/>
                </a:solidFill>
                <a:effectLst/>
                <a:latin typeface="+mn-lt"/>
                <a:ea typeface="+mn-ea"/>
                <a:cs typeface="+mn-cs"/>
              </a:rPr>
              <a:t>Management could try to assign busier section of the restaurant or assign an extra table to highly performed polychronic-oriented servers. Also, providing them with career development opportunities such as promotion to a bartender, a shift leader, or even a manager might be considered in order to motivate and enhance level of challenge and work engagement of polychronic-oriented employees.</a:t>
            </a:r>
          </a:p>
          <a:p>
            <a:pPr>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r>
              <a:rPr lang="en"/>
              <a:t>With a turnover rate of 70% in 2016 and the high cost of replacing employees, foodservice organizations have an opportunity to reduce labor expenses, increase worker productivity, and increase profits for their organizations.</a:t>
            </a:r>
          </a:p>
          <a:p>
            <a:pPr>
              <a:buNone/>
            </a:pPr>
            <a:endParaRPr/>
          </a:p>
          <a:p>
            <a:pPr>
              <a:buNone/>
            </a:pPr>
            <a:r>
              <a:rPr lang="en"/>
              <a:t>In order to develop recommendations, we wanted to determine:</a:t>
            </a:r>
          </a:p>
          <a:p>
            <a:pPr marL="465887" indent="-304121">
              <a:buAutoNum type="arabicPeriod"/>
            </a:pPr>
            <a:r>
              <a:rPr lang="en"/>
              <a:t>What are factors lead employees to leave their jobs in the foodservice industry?</a:t>
            </a:r>
          </a:p>
          <a:p>
            <a:pPr marL="465887" indent="-304121">
              <a:buAutoNum type="arabicPeriod"/>
            </a:pPr>
            <a:r>
              <a:rPr lang="en"/>
              <a:t>What can foodservice managers do to retain those employees? 	</a:t>
            </a:r>
          </a:p>
          <a:p>
            <a:pPr>
              <a:buNone/>
            </a:pPr>
            <a:endParaRPr/>
          </a:p>
          <a:p>
            <a:pPr>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r>
              <a:rPr lang="en"/>
              <a:t>So, in order to determine the impact of the various factors on the turnover intention of hospitality workers, we distributed a survey to 854 full-time, non-supervisory food service workers across the country.  We received 244 usable responses.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r>
              <a:rPr lang="en"/>
              <a:t>The survey asked respondents 50 questions around 6 categories and basic demographic information.  The 6 categories addressed in the survey are:  Polychronicity (or the extent to which people prefer to engage or switch among multiple tasks in the same time-block), Work Engagement (how people employ and express themselves physically, cognitively, emotionally and mentally during role performance), Job Satisfaction (degree of positive emotional state resulting from performing the work), Organizational Identification (similarity of values and goals between the organization and the employee), Job Performance (the degree to which the employee performs their duties and tasks to the expectations of the employer), and Turnover Intention (likelihood of that employee leaving an organization).  The individual measures of these categories were averaged into means for each category, and these means were used to examine the relationship between all the elements and Turnover Intention.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wrap="square" lIns="91425" tIns="91425" rIns="91425" bIns="91425" anchor="b" anchorCtr="0"/>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wrap="square" lIns="91425" tIns="91425" rIns="91425" bIns="91425" anchor="b" anchorCtr="0"/>
          <a:lstStyle>
            <a:lvl1pPr lvl="0" algn="ctr">
              <a:spcBef>
                <a:spcPts val="0"/>
              </a:spcBef>
              <a:buClr>
                <a:schemeClr val="lt1"/>
              </a:buClr>
              <a:buSzPts val="12000"/>
              <a:buNone/>
              <a:defRPr sz="12000">
                <a:solidFill>
                  <a:schemeClr val="lt1"/>
                </a:solidFill>
              </a:defRPr>
            </a:lvl1pPr>
            <a:lvl2pPr lvl="1" algn="ctr">
              <a:spcBef>
                <a:spcPts val="0"/>
              </a:spcBef>
              <a:buClr>
                <a:schemeClr val="lt1"/>
              </a:buClr>
              <a:buSzPts val="12000"/>
              <a:buNone/>
              <a:defRPr sz="12000">
                <a:solidFill>
                  <a:schemeClr val="lt1"/>
                </a:solidFill>
              </a:defRPr>
            </a:lvl2pPr>
            <a:lvl3pPr lvl="2" algn="ctr">
              <a:spcBef>
                <a:spcPts val="0"/>
              </a:spcBef>
              <a:buClr>
                <a:schemeClr val="lt1"/>
              </a:buClr>
              <a:buSzPts val="12000"/>
              <a:buNone/>
              <a:defRPr sz="12000">
                <a:solidFill>
                  <a:schemeClr val="lt1"/>
                </a:solidFill>
              </a:defRPr>
            </a:lvl3pPr>
            <a:lvl4pPr lvl="3" algn="ctr">
              <a:spcBef>
                <a:spcPts val="0"/>
              </a:spcBef>
              <a:buClr>
                <a:schemeClr val="lt1"/>
              </a:buClr>
              <a:buSzPts val="12000"/>
              <a:buNone/>
              <a:defRPr sz="12000">
                <a:solidFill>
                  <a:schemeClr val="lt1"/>
                </a:solidFill>
              </a:defRPr>
            </a:lvl4pPr>
            <a:lvl5pPr lvl="4" algn="ctr">
              <a:spcBef>
                <a:spcPts val="0"/>
              </a:spcBef>
              <a:buClr>
                <a:schemeClr val="lt1"/>
              </a:buClr>
              <a:buSzPts val="12000"/>
              <a:buNone/>
              <a:defRPr sz="12000">
                <a:solidFill>
                  <a:schemeClr val="lt1"/>
                </a:solidFill>
              </a:defRPr>
            </a:lvl5pPr>
            <a:lvl6pPr lvl="5" algn="ctr">
              <a:spcBef>
                <a:spcPts val="0"/>
              </a:spcBef>
              <a:buClr>
                <a:schemeClr val="lt1"/>
              </a:buClr>
              <a:buSzPts val="12000"/>
              <a:buNone/>
              <a:defRPr sz="12000">
                <a:solidFill>
                  <a:schemeClr val="lt1"/>
                </a:solidFill>
              </a:defRPr>
            </a:lvl6pPr>
            <a:lvl7pPr lvl="6" algn="ctr">
              <a:spcBef>
                <a:spcPts val="0"/>
              </a:spcBef>
              <a:buClr>
                <a:schemeClr val="lt1"/>
              </a:buClr>
              <a:buSzPts val="12000"/>
              <a:buNone/>
              <a:defRPr sz="12000">
                <a:solidFill>
                  <a:schemeClr val="lt1"/>
                </a:solidFill>
              </a:defRPr>
            </a:lvl7pPr>
            <a:lvl8pPr lvl="7" algn="ctr">
              <a:spcBef>
                <a:spcPts val="0"/>
              </a:spcBef>
              <a:buClr>
                <a:schemeClr val="lt1"/>
              </a:buClr>
              <a:buSzPts val="12000"/>
              <a:buNone/>
              <a:defRPr sz="12000">
                <a:solidFill>
                  <a:schemeClr val="lt1"/>
                </a:solidFill>
              </a:defRPr>
            </a:lvl8pPr>
            <a:lvl9pPr lvl="8" algn="ctr">
              <a:spcBef>
                <a:spcPts val="0"/>
              </a:spcBef>
              <a:buClr>
                <a:schemeClr val="lt1"/>
              </a:buClr>
              <a:buSzPts val="12000"/>
              <a:buNone/>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wrap="square" lIns="91425" tIns="91425" rIns="91425" bIns="91425" anchor="t" anchorCtr="0"/>
          <a:lstStyle>
            <a:lvl1pPr lvl="0" algn="ctr">
              <a:spcBef>
                <a:spcPts val="0"/>
              </a:spcBef>
              <a:buClr>
                <a:schemeClr val="lt1"/>
              </a:buClr>
              <a:buSzPts val="1800"/>
              <a:buChar char="●"/>
              <a:defRPr>
                <a:solidFill>
                  <a:schemeClr val="lt1"/>
                </a:solidFill>
              </a:defRPr>
            </a:lvl1pPr>
            <a:lvl2pPr lvl="1" algn="ctr">
              <a:spcBef>
                <a:spcPts val="0"/>
              </a:spcBef>
              <a:buClr>
                <a:schemeClr val="lt1"/>
              </a:buClr>
              <a:buSzPts val="1400"/>
              <a:buChar char="○"/>
              <a:defRPr>
                <a:solidFill>
                  <a:schemeClr val="lt1"/>
                </a:solidFill>
              </a:defRPr>
            </a:lvl2pPr>
            <a:lvl3pPr lvl="2" algn="ctr">
              <a:spcBef>
                <a:spcPts val="0"/>
              </a:spcBef>
              <a:buClr>
                <a:schemeClr val="lt1"/>
              </a:buClr>
              <a:buSzPts val="1400"/>
              <a:buChar char="■"/>
              <a:defRPr>
                <a:solidFill>
                  <a:schemeClr val="lt1"/>
                </a:solidFill>
              </a:defRPr>
            </a:lvl3pPr>
            <a:lvl4pPr lvl="3" algn="ctr">
              <a:spcBef>
                <a:spcPts val="0"/>
              </a:spcBef>
              <a:buClr>
                <a:schemeClr val="lt1"/>
              </a:buClr>
              <a:buSzPts val="1400"/>
              <a:buChar char="●"/>
              <a:defRPr>
                <a:solidFill>
                  <a:schemeClr val="lt1"/>
                </a:solidFill>
              </a:defRPr>
            </a:lvl4pPr>
            <a:lvl5pPr lvl="4" algn="ctr">
              <a:spcBef>
                <a:spcPts val="0"/>
              </a:spcBef>
              <a:buClr>
                <a:schemeClr val="lt1"/>
              </a:buClr>
              <a:buSzPts val="1400"/>
              <a:buChar char="○"/>
              <a:defRPr>
                <a:solidFill>
                  <a:schemeClr val="lt1"/>
                </a:solidFill>
              </a:defRPr>
            </a:lvl5pPr>
            <a:lvl6pPr lvl="5" algn="ctr">
              <a:spcBef>
                <a:spcPts val="0"/>
              </a:spcBef>
              <a:buClr>
                <a:schemeClr val="lt1"/>
              </a:buClr>
              <a:buSzPts val="1400"/>
              <a:buChar char="■"/>
              <a:defRPr>
                <a:solidFill>
                  <a:schemeClr val="lt1"/>
                </a:solidFill>
              </a:defRPr>
            </a:lvl6pPr>
            <a:lvl7pPr lvl="6" algn="ctr">
              <a:spcBef>
                <a:spcPts val="0"/>
              </a:spcBef>
              <a:buClr>
                <a:schemeClr val="lt1"/>
              </a:buClr>
              <a:buSzPts val="1400"/>
              <a:buChar char="●"/>
              <a:defRPr>
                <a:solidFill>
                  <a:schemeClr val="lt1"/>
                </a:solidFill>
              </a:defRPr>
            </a:lvl7pPr>
            <a:lvl8pPr lvl="7" algn="ctr">
              <a:spcBef>
                <a:spcPts val="0"/>
              </a:spcBef>
              <a:buClr>
                <a:schemeClr val="lt1"/>
              </a:buClr>
              <a:buSzPts val="1400"/>
              <a:buChar char="○"/>
              <a:defRPr>
                <a:solidFill>
                  <a:schemeClr val="lt1"/>
                </a:solidFill>
              </a:defRPr>
            </a:lvl8pPr>
            <a:lvl9pPr lvl="8" algn="ctr">
              <a:spcBef>
                <a:spcPts val="0"/>
              </a:spcBef>
              <a:buClr>
                <a:schemeClr val="lt1"/>
              </a:buClr>
              <a:buSzPts val="1400"/>
              <a:buChar cha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wrap="square" lIns="91425" tIns="91425" rIns="91425" bIns="91425" anchor="ctr" anchorCtr="0"/>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54" name="Shape 54"/>
            <p:cNvSpPr/>
            <p:nvPr/>
          </p:nvSpPr>
          <p:spPr>
            <a:xfrm rot="10800000" flipH="1">
              <a:off x="7113588" y="107"/>
              <a:ext cx="1015200" cy="1015200"/>
            </a:xfrm>
            <a:prstGeom prst="rtTriangle">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wrap="square" lIns="91425" tIns="91425" rIns="91425" bIns="91425" anchor="t" anchorCtr="0"/>
          <a:lstStyle>
            <a:lvl1pPr lvl="0">
              <a:spcBef>
                <a:spcPts val="0"/>
              </a:spcBef>
              <a:buClr>
                <a:schemeClr val="dk1"/>
              </a:buClr>
              <a:buSzPts val="3000"/>
              <a:buFont typeface="Roboto"/>
              <a:buNone/>
              <a:defRPr sz="3000">
                <a:solidFill>
                  <a:schemeClr val="dk1"/>
                </a:solidFill>
                <a:latin typeface="Roboto"/>
                <a:ea typeface="Roboto"/>
                <a:cs typeface="Roboto"/>
                <a:sym typeface="Roboto"/>
              </a:defRPr>
            </a:lvl1pPr>
            <a:lvl2pPr lvl="1">
              <a:spcBef>
                <a:spcPts val="0"/>
              </a:spcBef>
              <a:buClr>
                <a:schemeClr val="dk1"/>
              </a:buClr>
              <a:buSzPts val="3000"/>
              <a:buFont typeface="Roboto"/>
              <a:buNone/>
              <a:defRPr sz="3000">
                <a:solidFill>
                  <a:schemeClr val="dk1"/>
                </a:solidFill>
                <a:latin typeface="Roboto"/>
                <a:ea typeface="Roboto"/>
                <a:cs typeface="Roboto"/>
                <a:sym typeface="Roboto"/>
              </a:defRPr>
            </a:lvl2pPr>
            <a:lvl3pPr lvl="2">
              <a:spcBef>
                <a:spcPts val="0"/>
              </a:spcBef>
              <a:buClr>
                <a:schemeClr val="dk1"/>
              </a:buClr>
              <a:buSzPts val="3000"/>
              <a:buFont typeface="Roboto"/>
              <a:buNone/>
              <a:defRPr sz="3000">
                <a:solidFill>
                  <a:schemeClr val="dk1"/>
                </a:solidFill>
                <a:latin typeface="Roboto"/>
                <a:ea typeface="Roboto"/>
                <a:cs typeface="Roboto"/>
                <a:sym typeface="Roboto"/>
              </a:defRPr>
            </a:lvl3pPr>
            <a:lvl4pPr lvl="3">
              <a:spcBef>
                <a:spcPts val="0"/>
              </a:spcBef>
              <a:buClr>
                <a:schemeClr val="dk1"/>
              </a:buClr>
              <a:buSzPts val="3000"/>
              <a:buFont typeface="Roboto"/>
              <a:buNone/>
              <a:defRPr sz="3000">
                <a:solidFill>
                  <a:schemeClr val="dk1"/>
                </a:solidFill>
                <a:latin typeface="Roboto"/>
                <a:ea typeface="Roboto"/>
                <a:cs typeface="Roboto"/>
                <a:sym typeface="Roboto"/>
              </a:defRPr>
            </a:lvl4pPr>
            <a:lvl5pPr lvl="4">
              <a:spcBef>
                <a:spcPts val="0"/>
              </a:spcBef>
              <a:buClr>
                <a:schemeClr val="dk1"/>
              </a:buClr>
              <a:buSzPts val="3000"/>
              <a:buFont typeface="Roboto"/>
              <a:buNone/>
              <a:defRPr sz="3000">
                <a:solidFill>
                  <a:schemeClr val="dk1"/>
                </a:solidFill>
                <a:latin typeface="Roboto"/>
                <a:ea typeface="Roboto"/>
                <a:cs typeface="Roboto"/>
                <a:sym typeface="Roboto"/>
              </a:defRPr>
            </a:lvl5pPr>
            <a:lvl6pPr lvl="5">
              <a:spcBef>
                <a:spcPts val="0"/>
              </a:spcBef>
              <a:buClr>
                <a:schemeClr val="dk1"/>
              </a:buClr>
              <a:buSzPts val="3000"/>
              <a:buFont typeface="Roboto"/>
              <a:buNone/>
              <a:defRPr sz="3000">
                <a:solidFill>
                  <a:schemeClr val="dk1"/>
                </a:solidFill>
                <a:latin typeface="Roboto"/>
                <a:ea typeface="Roboto"/>
                <a:cs typeface="Roboto"/>
                <a:sym typeface="Roboto"/>
              </a:defRPr>
            </a:lvl6pPr>
            <a:lvl7pPr lvl="6">
              <a:spcBef>
                <a:spcPts val="0"/>
              </a:spcBef>
              <a:buClr>
                <a:schemeClr val="dk1"/>
              </a:buClr>
              <a:buSzPts val="3000"/>
              <a:buFont typeface="Roboto"/>
              <a:buNone/>
              <a:defRPr sz="3000">
                <a:solidFill>
                  <a:schemeClr val="dk1"/>
                </a:solidFill>
                <a:latin typeface="Roboto"/>
                <a:ea typeface="Roboto"/>
                <a:cs typeface="Roboto"/>
                <a:sym typeface="Roboto"/>
              </a:defRPr>
            </a:lvl7pPr>
            <a:lvl8pPr lvl="7">
              <a:spcBef>
                <a:spcPts val="0"/>
              </a:spcBef>
              <a:buClr>
                <a:schemeClr val="dk1"/>
              </a:buClr>
              <a:buSzPts val="3000"/>
              <a:buFont typeface="Roboto"/>
              <a:buNone/>
              <a:defRPr sz="3000">
                <a:solidFill>
                  <a:schemeClr val="dk1"/>
                </a:solidFill>
                <a:latin typeface="Roboto"/>
                <a:ea typeface="Roboto"/>
                <a:cs typeface="Roboto"/>
                <a:sym typeface="Roboto"/>
              </a:defRPr>
            </a:lvl8pPr>
            <a:lvl9pPr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1.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311700" y="744575"/>
            <a:ext cx="8520600" cy="2422800"/>
          </a:xfrm>
          <a:prstGeom prst="rect">
            <a:avLst/>
          </a:prstGeom>
        </p:spPr>
        <p:txBody>
          <a:bodyPr wrap="square" lIns="91425" tIns="91425" rIns="91425" bIns="91425" anchor="b" anchorCtr="0">
            <a:noAutofit/>
          </a:bodyPr>
          <a:lstStyle/>
          <a:p>
            <a:pPr marL="0" lvl="0" indent="0">
              <a:spcBef>
                <a:spcPts val="0"/>
              </a:spcBef>
              <a:buNone/>
            </a:pPr>
            <a:r>
              <a:rPr lang="en" dirty="0"/>
              <a:t>Polychronicity and its Impact on Turnover Intention in the Hospitality Industry</a:t>
            </a:r>
          </a:p>
        </p:txBody>
      </p:sp>
      <p:sp>
        <p:nvSpPr>
          <p:cNvPr id="86" name="Shape 86"/>
          <p:cNvSpPr txBox="1">
            <a:spLocks noGrp="1"/>
          </p:cNvSpPr>
          <p:nvPr>
            <p:ph type="subTitle" idx="1"/>
          </p:nvPr>
        </p:nvSpPr>
        <p:spPr>
          <a:xfrm>
            <a:off x="381775" y="3380725"/>
            <a:ext cx="8520600" cy="792600"/>
          </a:xfrm>
          <a:prstGeom prst="rect">
            <a:avLst/>
          </a:prstGeom>
        </p:spPr>
        <p:txBody>
          <a:bodyPr wrap="square" lIns="91425" tIns="91425" rIns="91425" bIns="91425" anchor="t" anchorCtr="0">
            <a:noAutofit/>
          </a:bodyPr>
          <a:lstStyle/>
          <a:p>
            <a:pPr marL="0" lvl="0" indent="0">
              <a:spcBef>
                <a:spcPts val="0"/>
              </a:spcBef>
              <a:buNone/>
            </a:pPr>
            <a:r>
              <a:rPr lang="en"/>
              <a:t>Brian Arthaud-Day, Wenhao Zhang, Gene Barnes</a:t>
            </a:r>
          </a:p>
        </p:txBody>
      </p:sp>
      <p:pic>
        <p:nvPicPr>
          <p:cNvPr id="2" name="Gene-slide1">
            <a:hlinkClick r:id="" action="ppaction://media"/>
            <a:extLst>
              <a:ext uri="{FF2B5EF4-FFF2-40B4-BE49-F238E27FC236}">
                <a16:creationId xmlns:a16="http://schemas.microsoft.com/office/drawing/2014/main" id="{B6DA2229-5787-4AF6-BCD6-43D2DEBA30EB}"/>
              </a:ext>
            </a:extLst>
          </p:cNvPr>
          <p:cNvPicPr>
            <a:picLocks noChangeAspect="1"/>
          </p:cNvPicPr>
          <p:nvPr>
            <a:audioFile r:link="rId1"/>
            <p:extLst>
              <p:ext uri="{DAA4B4D4-6D71-4841-9C94-3DE7FCFB9230}">
                <p14:media xmlns:p14="http://schemas.microsoft.com/office/powerpoint/2010/main" r:embed="rId2">
                  <p14:trim end="78.3219"/>
                </p14:media>
              </p:ext>
            </p:extLst>
          </p:nvPr>
        </p:nvPicPr>
        <p:blipFill>
          <a:blip r:embed="rId5"/>
          <a:stretch>
            <a:fillRect/>
          </a:stretch>
        </p:blipFill>
        <p:spPr>
          <a:xfrm>
            <a:off x="311700" y="447049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40" advClick="0" advTm="24000"/>
    </mc:Choice>
    <mc:Fallback xmlns="">
      <p:transition advClick="0"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dk2"/>
                </a:solidFill>
              </a:rPr>
              <a:t>2. Regression and model building. </a:t>
            </a:r>
          </a:p>
        </p:txBody>
      </p:sp>
      <p:sp>
        <p:nvSpPr>
          <p:cNvPr id="146" name="Shape 146"/>
          <p:cNvSpPr txBox="1">
            <a:spLocks noGrp="1"/>
          </p:cNvSpPr>
          <p:nvPr>
            <p:ph type="body" idx="1"/>
          </p:nvPr>
        </p:nvSpPr>
        <p:spPr>
          <a:xfrm>
            <a:off x="311700" y="896500"/>
            <a:ext cx="8520600" cy="36723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Lasso </a:t>
            </a:r>
          </a:p>
          <a:p>
            <a:pPr marL="457200" lvl="0" indent="0" rtl="0">
              <a:spcBef>
                <a:spcPts val="0"/>
              </a:spcBef>
              <a:buNone/>
            </a:pPr>
            <a:endParaRPr/>
          </a:p>
        </p:txBody>
      </p:sp>
      <p:pic>
        <p:nvPicPr>
          <p:cNvPr id="147" name="Shape 147"/>
          <p:cNvPicPr preferRelativeResize="0"/>
          <p:nvPr/>
        </p:nvPicPr>
        <p:blipFill>
          <a:blip r:embed="rId5">
            <a:alphaModFix/>
          </a:blip>
          <a:stretch>
            <a:fillRect/>
          </a:stretch>
        </p:blipFill>
        <p:spPr>
          <a:xfrm>
            <a:off x="851200" y="1317925"/>
            <a:ext cx="4695700" cy="3250875"/>
          </a:xfrm>
          <a:prstGeom prst="rect">
            <a:avLst/>
          </a:prstGeom>
          <a:noFill/>
          <a:ln>
            <a:noFill/>
          </a:ln>
        </p:spPr>
      </p:pic>
      <p:pic>
        <p:nvPicPr>
          <p:cNvPr id="6" name="Wen Audio">
            <a:hlinkClick r:id="" action="ppaction://media"/>
          </p:cNvPr>
          <p:cNvPicPr>
            <a:picLocks noChangeAspect="1"/>
          </p:cNvPicPr>
          <p:nvPr>
            <a:audioFile r:link="rId1"/>
            <p:extLst>
              <p:ext uri="{DAA4B4D4-6D71-4841-9C94-3DE7FCFB9230}">
                <p14:media xmlns:p14="http://schemas.microsoft.com/office/powerpoint/2010/main" r:embed="rId2">
                  <p14:trim st="148100" end="1443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8100"/>
    </mc:Choice>
    <mc:Fallback xmlns="">
      <p:transition spd="slow" advClick="0" advTm="2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dk2"/>
                </a:solidFill>
              </a:rPr>
              <a:t>2. Regression and model building. </a:t>
            </a:r>
          </a:p>
        </p:txBody>
      </p:sp>
      <p:sp>
        <p:nvSpPr>
          <p:cNvPr id="153" name="Shape 153"/>
          <p:cNvSpPr txBox="1">
            <a:spLocks noGrp="1"/>
          </p:cNvSpPr>
          <p:nvPr>
            <p:ph type="body" idx="1"/>
          </p:nvPr>
        </p:nvSpPr>
        <p:spPr>
          <a:xfrm>
            <a:off x="375100" y="778800"/>
            <a:ext cx="8520600" cy="37359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F_regression </a:t>
            </a:r>
          </a:p>
        </p:txBody>
      </p:sp>
      <p:pic>
        <p:nvPicPr>
          <p:cNvPr id="154" name="Shape 154"/>
          <p:cNvPicPr preferRelativeResize="0"/>
          <p:nvPr/>
        </p:nvPicPr>
        <p:blipFill>
          <a:blip r:embed="rId5">
            <a:alphaModFix/>
          </a:blip>
          <a:stretch>
            <a:fillRect/>
          </a:stretch>
        </p:blipFill>
        <p:spPr>
          <a:xfrm>
            <a:off x="767000" y="1197275"/>
            <a:ext cx="4213475" cy="1308875"/>
          </a:xfrm>
          <a:prstGeom prst="rect">
            <a:avLst/>
          </a:prstGeom>
          <a:noFill/>
          <a:ln>
            <a:noFill/>
          </a:ln>
        </p:spPr>
      </p:pic>
      <p:pic>
        <p:nvPicPr>
          <p:cNvPr id="155" name="Shape 155"/>
          <p:cNvPicPr preferRelativeResize="0"/>
          <p:nvPr/>
        </p:nvPicPr>
        <p:blipFill>
          <a:blip r:embed="rId6">
            <a:alphaModFix/>
          </a:blip>
          <a:stretch>
            <a:fillRect/>
          </a:stretch>
        </p:blipFill>
        <p:spPr>
          <a:xfrm>
            <a:off x="822025" y="2596174"/>
            <a:ext cx="3886825" cy="813300"/>
          </a:xfrm>
          <a:prstGeom prst="rect">
            <a:avLst/>
          </a:prstGeom>
          <a:noFill/>
          <a:ln>
            <a:noFill/>
          </a:ln>
        </p:spPr>
      </p:pic>
      <p:pic>
        <p:nvPicPr>
          <p:cNvPr id="156" name="Shape 156"/>
          <p:cNvPicPr preferRelativeResize="0"/>
          <p:nvPr/>
        </p:nvPicPr>
        <p:blipFill>
          <a:blip r:embed="rId7">
            <a:alphaModFix/>
          </a:blip>
          <a:stretch>
            <a:fillRect/>
          </a:stretch>
        </p:blipFill>
        <p:spPr>
          <a:xfrm>
            <a:off x="766988" y="3409463"/>
            <a:ext cx="5457825" cy="1457325"/>
          </a:xfrm>
          <a:prstGeom prst="rect">
            <a:avLst/>
          </a:prstGeom>
          <a:noFill/>
          <a:ln>
            <a:noFill/>
          </a:ln>
        </p:spPr>
      </p:pic>
      <p:pic>
        <p:nvPicPr>
          <p:cNvPr id="8" name="Wen Audio">
            <a:hlinkClick r:id="" action="ppaction://media"/>
          </p:cNvPr>
          <p:cNvPicPr>
            <a:picLocks noChangeAspect="1"/>
          </p:cNvPicPr>
          <p:nvPr>
            <a:audioFile r:link="rId1"/>
            <p:extLst>
              <p:ext uri="{DAA4B4D4-6D71-4841-9C94-3DE7FCFB9230}">
                <p14:media xmlns:p14="http://schemas.microsoft.com/office/powerpoint/2010/main" r:embed="rId2">
                  <p14:trim st="176200" end="112051.4739"/>
                </p14:media>
              </p:ext>
            </p:extLst>
          </p:nvPr>
        </p:nvPicPr>
        <p:blipFill>
          <a:blip r:embed="rId8"/>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2300"/>
    </mc:Choice>
    <mc:Fallback xmlns="">
      <p:transition spd="slow" advClick="0" advTm="3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dk2"/>
                </a:solidFill>
              </a:rPr>
              <a:t>2. Regression and model building. </a:t>
            </a:r>
          </a:p>
        </p:txBody>
      </p:sp>
      <p:sp>
        <p:nvSpPr>
          <p:cNvPr id="162" name="Shape 162"/>
          <p:cNvSpPr txBox="1">
            <a:spLocks noGrp="1"/>
          </p:cNvSpPr>
          <p:nvPr>
            <p:ph type="body" idx="1"/>
          </p:nvPr>
        </p:nvSpPr>
        <p:spPr>
          <a:xfrm>
            <a:off x="311700" y="905550"/>
            <a:ext cx="8520600" cy="36633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Recursive Feature Selection  </a:t>
            </a:r>
          </a:p>
          <a:p>
            <a:pPr marL="457200" lvl="0" indent="0" rtl="0">
              <a:spcBef>
                <a:spcPts val="0"/>
              </a:spcBef>
              <a:buNone/>
            </a:pPr>
            <a:endParaRPr/>
          </a:p>
        </p:txBody>
      </p:sp>
      <p:pic>
        <p:nvPicPr>
          <p:cNvPr id="163" name="Shape 163"/>
          <p:cNvPicPr preferRelativeResize="0"/>
          <p:nvPr/>
        </p:nvPicPr>
        <p:blipFill>
          <a:blip r:embed="rId5">
            <a:alphaModFix/>
          </a:blip>
          <a:stretch>
            <a:fillRect/>
          </a:stretch>
        </p:blipFill>
        <p:spPr>
          <a:xfrm>
            <a:off x="570475" y="1360350"/>
            <a:ext cx="8138375" cy="1376225"/>
          </a:xfrm>
          <a:prstGeom prst="rect">
            <a:avLst/>
          </a:prstGeom>
          <a:noFill/>
          <a:ln>
            <a:noFill/>
          </a:ln>
        </p:spPr>
      </p:pic>
      <p:pic>
        <p:nvPicPr>
          <p:cNvPr id="6" name="Wen Audio">
            <a:hlinkClick r:id="" action="ppaction://media"/>
          </p:cNvPr>
          <p:cNvPicPr>
            <a:picLocks noChangeAspect="1"/>
          </p:cNvPicPr>
          <p:nvPr>
            <a:audioFile r:link="rId1"/>
            <p:extLst>
              <p:ext uri="{DAA4B4D4-6D71-4841-9C94-3DE7FCFB9230}">
                <p14:media xmlns:p14="http://schemas.microsoft.com/office/powerpoint/2010/main" r:embed="rId2">
                  <p14:trim st="208500" end="865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5500"/>
    </mc:Choice>
    <mc:Fallback xmlns="">
      <p:transition spd="slow" advClick="0" advTm="2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dk2"/>
                </a:solidFill>
              </a:rPr>
              <a:t>2. Regression and model building. </a:t>
            </a:r>
          </a:p>
        </p:txBody>
      </p:sp>
      <p:sp>
        <p:nvSpPr>
          <p:cNvPr id="169" name="Shape 169"/>
          <p:cNvSpPr txBox="1">
            <a:spLocks noGrp="1"/>
          </p:cNvSpPr>
          <p:nvPr>
            <p:ph type="body" idx="1"/>
          </p:nvPr>
        </p:nvSpPr>
        <p:spPr>
          <a:xfrm>
            <a:off x="311700" y="842175"/>
            <a:ext cx="8520600" cy="36090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Random Forest Regressor</a:t>
            </a:r>
          </a:p>
          <a:p>
            <a:pPr marL="457200" lvl="0" indent="0" rtl="0">
              <a:spcBef>
                <a:spcPts val="0"/>
              </a:spcBef>
              <a:buNone/>
            </a:pPr>
            <a:endParaRPr/>
          </a:p>
        </p:txBody>
      </p:sp>
      <p:pic>
        <p:nvPicPr>
          <p:cNvPr id="170" name="Shape 170"/>
          <p:cNvPicPr preferRelativeResize="0"/>
          <p:nvPr/>
        </p:nvPicPr>
        <p:blipFill>
          <a:blip r:embed="rId5">
            <a:alphaModFix/>
          </a:blip>
          <a:stretch>
            <a:fillRect/>
          </a:stretch>
        </p:blipFill>
        <p:spPr>
          <a:xfrm>
            <a:off x="854425" y="1301238"/>
            <a:ext cx="7543800" cy="2867025"/>
          </a:xfrm>
          <a:prstGeom prst="rect">
            <a:avLst/>
          </a:prstGeom>
          <a:noFill/>
          <a:ln>
            <a:noFill/>
          </a:ln>
        </p:spPr>
      </p:pic>
      <p:pic>
        <p:nvPicPr>
          <p:cNvPr id="6" name="Wen Audio">
            <a:hlinkClick r:id="" action="ppaction://media"/>
          </p:cNvPr>
          <p:cNvPicPr>
            <a:picLocks noChangeAspect="1"/>
          </p:cNvPicPr>
          <p:nvPr>
            <a:audioFile r:link="rId1"/>
            <p:extLst>
              <p:ext uri="{DAA4B4D4-6D71-4841-9C94-3DE7FCFB9230}">
                <p14:media xmlns:p14="http://schemas.microsoft.com/office/powerpoint/2010/main" r:embed="rId2">
                  <p14:trim st="234000" end="549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1600"/>
    </mc:Choice>
    <mc:Fallback xmlns="">
      <p:transition spd="slow" advClick="0" advTm="3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6938075" y="558150"/>
            <a:ext cx="2006400" cy="1554300"/>
          </a:xfrm>
          <a:prstGeom prst="rect">
            <a:avLst/>
          </a:prstGeom>
          <a:noFill/>
          <a:ln>
            <a:noFill/>
          </a:ln>
        </p:spPr>
        <p:txBody>
          <a:bodyPr wrap="square" lIns="91425" tIns="91425" rIns="91425" bIns="91425" anchor="t" anchorCtr="0">
            <a:noAutofit/>
          </a:bodyPr>
          <a:lstStyle/>
          <a:p>
            <a:pPr marL="0" lvl="0" indent="0">
              <a:spcBef>
                <a:spcPts val="0"/>
              </a:spcBef>
              <a:buNone/>
            </a:pPr>
            <a:r>
              <a:rPr lang="en"/>
              <a:t>In these PairPlot graphs, each variable (WE, JS, etc.) is being compared to the Polychronicity Mean (PMean).</a:t>
            </a:r>
          </a:p>
        </p:txBody>
      </p:sp>
      <p:pic>
        <p:nvPicPr>
          <p:cNvPr id="176" name="Shape 176"/>
          <p:cNvPicPr preferRelativeResize="0"/>
          <p:nvPr/>
        </p:nvPicPr>
        <p:blipFill>
          <a:blip r:embed="rId5">
            <a:alphaModFix/>
          </a:blip>
          <a:stretch>
            <a:fillRect/>
          </a:stretch>
        </p:blipFill>
        <p:spPr>
          <a:xfrm>
            <a:off x="152400" y="152400"/>
            <a:ext cx="6115875" cy="4723775"/>
          </a:xfrm>
          <a:prstGeom prst="rect">
            <a:avLst/>
          </a:prstGeom>
          <a:noFill/>
          <a:ln>
            <a:noFill/>
          </a:ln>
        </p:spPr>
      </p:pic>
      <p:pic>
        <p:nvPicPr>
          <p:cNvPr id="5" name="Wen Audio">
            <a:hlinkClick r:id="" action="ppaction://media"/>
          </p:cNvPr>
          <p:cNvPicPr>
            <a:picLocks noChangeAspect="1"/>
          </p:cNvPicPr>
          <p:nvPr>
            <a:audioFile r:link="rId1"/>
            <p:extLst>
              <p:ext uri="{DAA4B4D4-6D71-4841-9C94-3DE7FCFB9230}">
                <p14:media xmlns:p14="http://schemas.microsoft.com/office/powerpoint/2010/main" r:embed="rId2">
                  <p14:trim st="265600" end="351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9800"/>
    </mc:Choice>
    <mc:Fallback xmlns="">
      <p:transition spd="slow" advClick="0" advTm="1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5">
            <a:alphaModFix/>
          </a:blip>
          <a:stretch>
            <a:fillRect/>
          </a:stretch>
        </p:blipFill>
        <p:spPr>
          <a:xfrm>
            <a:off x="504773" y="322863"/>
            <a:ext cx="4122950" cy="4497776"/>
          </a:xfrm>
          <a:prstGeom prst="rect">
            <a:avLst/>
          </a:prstGeom>
          <a:noFill/>
          <a:ln>
            <a:noFill/>
          </a:ln>
        </p:spPr>
      </p:pic>
      <p:sp>
        <p:nvSpPr>
          <p:cNvPr id="182" name="Shape 182"/>
          <p:cNvSpPr txBox="1"/>
          <p:nvPr/>
        </p:nvSpPr>
        <p:spPr>
          <a:xfrm>
            <a:off x="5334250" y="544025"/>
            <a:ext cx="3243000" cy="1250400"/>
          </a:xfrm>
          <a:prstGeom prst="rect">
            <a:avLst/>
          </a:prstGeom>
          <a:noFill/>
          <a:ln>
            <a:noFill/>
          </a:ln>
        </p:spPr>
        <p:txBody>
          <a:bodyPr wrap="square" lIns="91425" tIns="91425" rIns="91425" bIns="91425" anchor="t" anchorCtr="0">
            <a:noAutofit/>
          </a:bodyPr>
          <a:lstStyle/>
          <a:p>
            <a:pPr marL="0" lvl="0" indent="0">
              <a:spcBef>
                <a:spcPts val="0"/>
              </a:spcBef>
              <a:buNone/>
            </a:pPr>
            <a:r>
              <a:rPr lang="en"/>
              <a:t>Here is the linear regression and scatter chart showing Work Engagement and Turnover Intention grouped by Polychronicity.</a:t>
            </a:r>
          </a:p>
        </p:txBody>
      </p:sp>
      <p:pic>
        <p:nvPicPr>
          <p:cNvPr id="5" name="Wen Audio">
            <a:hlinkClick r:id="" action="ppaction://media"/>
          </p:cNvPr>
          <p:cNvPicPr>
            <a:picLocks noChangeAspect="1"/>
          </p:cNvPicPr>
          <p:nvPr>
            <a:audioFile r:link="rId1"/>
            <p:extLst>
              <p:ext uri="{DAA4B4D4-6D71-4841-9C94-3DE7FCFB9230}">
                <p14:media xmlns:p14="http://schemas.microsoft.com/office/powerpoint/2010/main" r:embed="rId2">
                  <p14:trim st="285400" end="30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2100"/>
    </mc:Choice>
    <mc:Fallback xmlns="">
      <p:transition spd="slow" advClick="0" advTm="3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The Answer</a:t>
            </a:r>
          </a:p>
        </p:txBody>
      </p:sp>
      <p:sp>
        <p:nvSpPr>
          <p:cNvPr id="188" name="Shape 188"/>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Polychronicity is highly and positively correlated with turnover intention. </a:t>
            </a:r>
          </a:p>
          <a:p>
            <a:pPr marL="457200" lvl="0" indent="-342900" rtl="0">
              <a:spcBef>
                <a:spcPts val="0"/>
              </a:spcBef>
              <a:spcAft>
                <a:spcPts val="0"/>
              </a:spcAft>
              <a:buSzPts val="1800"/>
              <a:buChar char="●"/>
            </a:pPr>
            <a:r>
              <a:rPr lang="en"/>
              <a:t>Polychronicity is highly and positively correlated with work engagement.</a:t>
            </a:r>
          </a:p>
          <a:p>
            <a:pPr marL="457200" lvl="0" indent="-342900">
              <a:spcBef>
                <a:spcPts val="0"/>
              </a:spcBef>
              <a:buSzPts val="1800"/>
              <a:buChar char="●"/>
            </a:pPr>
            <a:r>
              <a:rPr lang="en"/>
              <a:t>Work engagement is negatively correlated with turnover intention.  </a:t>
            </a:r>
          </a:p>
        </p:txBody>
      </p:sp>
      <p:pic>
        <p:nvPicPr>
          <p:cNvPr id="3" name="Gene-slide16-2">
            <a:hlinkClick r:id="" action="ppaction://media"/>
            <a:extLst>
              <a:ext uri="{FF2B5EF4-FFF2-40B4-BE49-F238E27FC236}">
                <a16:creationId xmlns:a16="http://schemas.microsoft.com/office/drawing/2014/main" id="{DD6F33AA-4549-4E23-876B-F537EE538C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3275" y="44287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84300"/>
    </mc:Choice>
    <mc:Fallback xmlns="">
      <p:transition spd="slow" advClick="0" advTm="84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The Problem</a:t>
            </a:r>
          </a:p>
        </p:txBody>
      </p:sp>
      <p:sp>
        <p:nvSpPr>
          <p:cNvPr id="92" name="Shape 92"/>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Turnover rate in Hospitality Industry is over 70% in 2016.</a:t>
            </a:r>
          </a:p>
          <a:p>
            <a:pPr marL="457200" lvl="0" indent="-342900" rtl="0">
              <a:spcBef>
                <a:spcPts val="0"/>
              </a:spcBef>
              <a:spcAft>
                <a:spcPts val="0"/>
              </a:spcAft>
              <a:buSzPts val="1800"/>
              <a:buChar char="●"/>
            </a:pPr>
            <a:r>
              <a:rPr lang="en"/>
              <a:t>10 million employees in the hospitality industry leave their job. </a:t>
            </a:r>
          </a:p>
          <a:p>
            <a:pPr marL="457200" lvl="0" indent="-342900" rtl="0">
              <a:spcBef>
                <a:spcPts val="0"/>
              </a:spcBef>
              <a:spcAft>
                <a:spcPts val="0"/>
              </a:spcAft>
              <a:buSzPts val="1800"/>
              <a:buChar char="●"/>
            </a:pPr>
            <a:r>
              <a:rPr lang="en"/>
              <a:t>Turnover is expensive.</a:t>
            </a:r>
          </a:p>
          <a:p>
            <a:pPr marL="457200" lvl="0" indent="-342900" rtl="0">
              <a:spcBef>
                <a:spcPts val="0"/>
              </a:spcBef>
              <a:spcAft>
                <a:spcPts val="0"/>
              </a:spcAft>
              <a:buSzPts val="1800"/>
              <a:buChar char="●"/>
            </a:pPr>
            <a:r>
              <a:rPr lang="en"/>
              <a:t>Prediction of turnover intention.</a:t>
            </a:r>
          </a:p>
          <a:p>
            <a:pPr marL="457200" lvl="0" indent="-342900">
              <a:spcBef>
                <a:spcPts val="0"/>
              </a:spcBef>
              <a:buSzPts val="1800"/>
              <a:buChar char="●"/>
            </a:pPr>
            <a:r>
              <a:rPr lang="en"/>
              <a:t>Retention of employees.</a:t>
            </a:r>
          </a:p>
        </p:txBody>
      </p:sp>
      <p:pic>
        <p:nvPicPr>
          <p:cNvPr id="2" name="Gene-slide2">
            <a:hlinkClick r:id="" action="ppaction://media"/>
            <a:extLst>
              <a:ext uri="{FF2B5EF4-FFF2-40B4-BE49-F238E27FC236}">
                <a16:creationId xmlns:a16="http://schemas.microsoft.com/office/drawing/2014/main" id="{65226208-3323-4BDA-95E8-541140D970AF}"/>
              </a:ext>
            </a:extLst>
          </p:cNvPr>
          <p:cNvPicPr>
            <a:picLocks noChangeAspect="1"/>
          </p:cNvPicPr>
          <p:nvPr>
            <a:audioFile r:link="rId1"/>
            <p:extLst>
              <p:ext uri="{DAA4B4D4-6D71-4841-9C94-3DE7FCFB9230}">
                <p14:media xmlns:p14="http://schemas.microsoft.com/office/powerpoint/2010/main" r:embed="rId2">
                  <p14:trim end="154.9886"/>
                </p14:media>
              </p:ext>
            </p:extLst>
          </p:nvPr>
        </p:nvPicPr>
        <p:blipFill>
          <a:blip r:embed="rId5"/>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The Process</a:t>
            </a:r>
          </a:p>
        </p:txBody>
      </p:sp>
      <p:sp>
        <p:nvSpPr>
          <p:cNvPr id="98" name="Shape 98"/>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spcBef>
                <a:spcPts val="0"/>
              </a:spcBef>
              <a:buNone/>
            </a:pPr>
            <a:r>
              <a:rPr lang="en"/>
              <a:t>A Qualtrics survey was distributed to 244 full-time, non-supervisory employees working in the food services industry. Results from this survey were collected and then transposed from individual responses (numeric scale) into categorical responses for better data analysis. </a:t>
            </a:r>
          </a:p>
          <a:p>
            <a:pPr marL="0" lvl="0" indent="0">
              <a:spcBef>
                <a:spcPts val="0"/>
              </a:spcBef>
              <a:buNone/>
            </a:pPr>
            <a:endParaRPr/>
          </a:p>
        </p:txBody>
      </p:sp>
      <p:pic>
        <p:nvPicPr>
          <p:cNvPr id="2" name="Slide 3 - The Process">
            <a:hlinkClick r:id="" action="ppaction://media"/>
          </p:cNvPr>
          <p:cNvPicPr>
            <a:picLocks noChangeAspect="1"/>
          </p:cNvPicPr>
          <p:nvPr>
            <a:audioFile r:link="rId1"/>
            <p:extLst>
              <p:ext uri="{DAA4B4D4-6D71-4841-9C94-3DE7FCFB9230}">
                <p14:media xmlns:p14="http://schemas.microsoft.com/office/powerpoint/2010/main" r:embed="rId2">
                  <p14:trim st="1613" end="588.6621"/>
                </p14:media>
              </p:ext>
            </p:extLst>
          </p:nvPr>
        </p:nvPicPr>
        <p:blipFill>
          <a:blip r:embed="rId5"/>
          <a:stretch>
            <a:fillRect/>
          </a:stretch>
        </p:blipFill>
        <p:spPr>
          <a:xfrm>
            <a:off x="311700" y="44761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8800"/>
    </mc:Choice>
    <mc:Fallback xmlns="">
      <p:transition spd="slow" advClick="0" advTm="1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Terminology</a:t>
            </a:r>
          </a:p>
        </p:txBody>
      </p:sp>
      <p:sp>
        <p:nvSpPr>
          <p:cNvPr id="104" name="Shape 104"/>
          <p:cNvSpPr txBox="1">
            <a:spLocks noGrp="1"/>
          </p:cNvSpPr>
          <p:nvPr>
            <p:ph type="body" idx="1"/>
          </p:nvPr>
        </p:nvSpPr>
        <p:spPr>
          <a:xfrm>
            <a:off x="311700" y="1017800"/>
            <a:ext cx="8520600" cy="3550800"/>
          </a:xfrm>
          <a:prstGeom prst="rect">
            <a:avLst/>
          </a:prstGeom>
        </p:spPr>
        <p:txBody>
          <a:bodyPr wrap="square" lIns="91425" tIns="91425" rIns="91425" bIns="91425" anchor="t" anchorCtr="0">
            <a:noAutofit/>
          </a:bodyPr>
          <a:lstStyle/>
          <a:p>
            <a:pPr marL="0" lvl="0" indent="0">
              <a:spcBef>
                <a:spcPts val="0"/>
              </a:spcBef>
              <a:buNone/>
            </a:pPr>
            <a:r>
              <a:rPr lang="en" sz="1500" b="1">
                <a:solidFill>
                  <a:srgbClr val="000000"/>
                </a:solidFill>
              </a:rPr>
              <a:t>Polychronicity</a:t>
            </a:r>
            <a:r>
              <a:rPr lang="en" sz="1500"/>
              <a:t>: </a:t>
            </a:r>
            <a:r>
              <a:rPr lang="en" sz="1500">
                <a:solidFill>
                  <a:srgbClr val="000000"/>
                </a:solidFill>
              </a:rPr>
              <a:t>the extent to which people prefer to engage or switch among multiple tasks in the same time-block.</a:t>
            </a:r>
          </a:p>
          <a:p>
            <a:pPr marL="0" lvl="0" indent="0">
              <a:spcBef>
                <a:spcPts val="0"/>
              </a:spcBef>
              <a:buNone/>
            </a:pPr>
            <a:r>
              <a:rPr lang="en" sz="1500" b="1">
                <a:solidFill>
                  <a:srgbClr val="000000"/>
                </a:solidFill>
              </a:rPr>
              <a:t>Work Engagement</a:t>
            </a:r>
            <a:r>
              <a:rPr lang="en" sz="1500">
                <a:solidFill>
                  <a:srgbClr val="000000"/>
                </a:solidFill>
              </a:rPr>
              <a:t>: people employ and express themselves physically, cognitively, emotionally and mentally during role performance.</a:t>
            </a:r>
          </a:p>
          <a:p>
            <a:pPr marL="0" lvl="0" indent="0">
              <a:spcBef>
                <a:spcPts val="0"/>
              </a:spcBef>
              <a:buNone/>
            </a:pPr>
            <a:r>
              <a:rPr lang="en" sz="1500" b="1">
                <a:solidFill>
                  <a:srgbClr val="000000"/>
                </a:solidFill>
              </a:rPr>
              <a:t>Job Satisfaction</a:t>
            </a:r>
            <a:r>
              <a:rPr lang="en" sz="1500">
                <a:solidFill>
                  <a:srgbClr val="000000"/>
                </a:solidFill>
              </a:rPr>
              <a:t>: pleasurable or positive emotional state resulting from the appraisal of one’s  job. </a:t>
            </a:r>
          </a:p>
          <a:p>
            <a:pPr marL="0" lvl="0" indent="0">
              <a:spcBef>
                <a:spcPts val="0"/>
              </a:spcBef>
              <a:buNone/>
            </a:pPr>
            <a:r>
              <a:rPr lang="en" sz="1500" b="1">
                <a:solidFill>
                  <a:srgbClr val="000000"/>
                </a:solidFill>
              </a:rPr>
              <a:t>Organizational Identification</a:t>
            </a:r>
            <a:r>
              <a:rPr lang="en" sz="1500">
                <a:solidFill>
                  <a:srgbClr val="000000"/>
                </a:solidFill>
              </a:rPr>
              <a:t>: </a:t>
            </a:r>
            <a:r>
              <a:rPr lang="en" sz="1500">
                <a:solidFill>
                  <a:srgbClr val="222222"/>
                </a:solidFill>
                <a:highlight>
                  <a:srgbClr val="FFFFFF"/>
                </a:highlight>
              </a:rPr>
              <a:t>employees and the company share the same goals and values.</a:t>
            </a:r>
            <a:r>
              <a:rPr lang="en" sz="1500">
                <a:solidFill>
                  <a:srgbClr val="000000"/>
                </a:solidFill>
              </a:rPr>
              <a:t> </a:t>
            </a:r>
          </a:p>
          <a:p>
            <a:pPr marL="0" lvl="0" indent="0">
              <a:spcBef>
                <a:spcPts val="0"/>
              </a:spcBef>
              <a:buNone/>
            </a:pPr>
            <a:r>
              <a:rPr lang="en" sz="1500" b="1">
                <a:solidFill>
                  <a:srgbClr val="000000"/>
                </a:solidFill>
              </a:rPr>
              <a:t>Job Performance</a:t>
            </a:r>
            <a:r>
              <a:rPr lang="en" sz="1500">
                <a:solidFill>
                  <a:srgbClr val="000000"/>
                </a:solidFill>
              </a:rPr>
              <a:t>: the work related activities expected of an employee and </a:t>
            </a:r>
            <a:br>
              <a:rPr lang="en" sz="1500">
                <a:solidFill>
                  <a:srgbClr val="000000"/>
                </a:solidFill>
              </a:rPr>
            </a:br>
            <a:r>
              <a:rPr lang="en" sz="1500">
                <a:solidFill>
                  <a:srgbClr val="000000"/>
                </a:solidFill>
              </a:rPr>
              <a:t>how well those activities were executed. </a:t>
            </a:r>
          </a:p>
          <a:p>
            <a:pPr marL="0" lvl="0" indent="0">
              <a:spcBef>
                <a:spcPts val="0"/>
              </a:spcBef>
              <a:buNone/>
            </a:pPr>
            <a:r>
              <a:rPr lang="en" sz="1500" b="1">
                <a:solidFill>
                  <a:srgbClr val="000000"/>
                </a:solidFill>
              </a:rPr>
              <a:t>Turnover Intention</a:t>
            </a:r>
            <a:r>
              <a:rPr lang="en" sz="1500">
                <a:solidFill>
                  <a:srgbClr val="000000"/>
                </a:solidFill>
              </a:rPr>
              <a:t>: the likelihood of an employee leaving their organization.</a:t>
            </a:r>
          </a:p>
          <a:p>
            <a:pPr marL="0" lvl="0" indent="0">
              <a:spcBef>
                <a:spcPts val="0"/>
              </a:spcBef>
              <a:buNone/>
            </a:pPr>
            <a:r>
              <a:rPr lang="en" sz="1400">
                <a:solidFill>
                  <a:srgbClr val="000000"/>
                </a:solidFill>
              </a:rPr>
              <a:t> </a:t>
            </a:r>
          </a:p>
        </p:txBody>
      </p:sp>
      <p:pic>
        <p:nvPicPr>
          <p:cNvPr id="2" name="Slide 4 - Terminology">
            <a:hlinkClick r:id="" action="ppaction://media"/>
          </p:cNvPr>
          <p:cNvPicPr>
            <a:picLocks noChangeAspect="1"/>
          </p:cNvPicPr>
          <p:nvPr>
            <a:audioFile r:link="rId1"/>
            <p:extLst>
              <p:ext uri="{DAA4B4D4-6D71-4841-9C94-3DE7FCFB9230}">
                <p14:media xmlns:p14="http://schemas.microsoft.com/office/powerpoint/2010/main" r:embed="rId2">
                  <p14:trim st="1100" end="52.4263"/>
                </p14:media>
              </p:ext>
            </p:extLst>
          </p:nvPr>
        </p:nvPicPr>
        <p:blipFill>
          <a:blip r:embed="rId5"/>
          <a:stretch>
            <a:fillRect/>
          </a:stretch>
        </p:blipFill>
        <p:spPr>
          <a:xfrm>
            <a:off x="311700" y="447343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7300"/>
    </mc:Choice>
    <mc:Fallback xmlns="">
      <p:transition spd="slow" advClick="0" advTm="6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The Data</a:t>
            </a:r>
          </a:p>
        </p:txBody>
      </p:sp>
      <p:sp>
        <p:nvSpPr>
          <p:cNvPr id="110" name="Shape 110"/>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AutoNum type="arabicPeriod"/>
            </a:pPr>
            <a:r>
              <a:rPr lang="en"/>
              <a:t>Data cleaning.</a:t>
            </a:r>
          </a:p>
          <a:p>
            <a:pPr marL="457200" lvl="0" indent="-342900" rtl="0">
              <a:spcBef>
                <a:spcPts val="0"/>
              </a:spcBef>
              <a:spcAft>
                <a:spcPts val="0"/>
              </a:spcAft>
              <a:buSzPts val="1800"/>
              <a:buAutoNum type="arabicPeriod"/>
            </a:pPr>
            <a:r>
              <a:rPr lang="en"/>
              <a:t>Regression and model building. </a:t>
            </a:r>
          </a:p>
          <a:p>
            <a:pPr marL="914400" lvl="1" indent="-317500" rtl="0">
              <a:spcBef>
                <a:spcPts val="0"/>
              </a:spcBef>
              <a:spcAft>
                <a:spcPts val="0"/>
              </a:spcAft>
              <a:buSzPts val="1400"/>
              <a:buChar char="○"/>
            </a:pPr>
            <a:r>
              <a:rPr lang="en"/>
              <a:t>Normality Test </a:t>
            </a:r>
          </a:p>
          <a:p>
            <a:pPr marL="914400" lvl="1" indent="-317500" rtl="0">
              <a:spcBef>
                <a:spcPts val="0"/>
              </a:spcBef>
              <a:spcAft>
                <a:spcPts val="0"/>
              </a:spcAft>
              <a:buSzPts val="1400"/>
              <a:buChar char="○"/>
            </a:pPr>
            <a:r>
              <a:rPr lang="en"/>
              <a:t>Lasso </a:t>
            </a:r>
          </a:p>
          <a:p>
            <a:pPr marL="914400" lvl="1" indent="-317500" rtl="0">
              <a:spcBef>
                <a:spcPts val="0"/>
              </a:spcBef>
              <a:spcAft>
                <a:spcPts val="0"/>
              </a:spcAft>
              <a:buSzPts val="1400"/>
              <a:buChar char="○"/>
            </a:pPr>
            <a:r>
              <a:rPr lang="en"/>
              <a:t>F_regression </a:t>
            </a:r>
          </a:p>
          <a:p>
            <a:pPr marL="914400" lvl="1" indent="-317500" rtl="0">
              <a:spcBef>
                <a:spcPts val="0"/>
              </a:spcBef>
              <a:spcAft>
                <a:spcPts val="0"/>
              </a:spcAft>
              <a:buSzPts val="1400"/>
              <a:buChar char="○"/>
            </a:pPr>
            <a:r>
              <a:rPr lang="en"/>
              <a:t>Recursive Feature Selection  </a:t>
            </a:r>
          </a:p>
          <a:p>
            <a:pPr marL="914400" lvl="1" indent="-317500" rtl="0">
              <a:spcBef>
                <a:spcPts val="0"/>
              </a:spcBef>
              <a:buSzPts val="1400"/>
              <a:buChar char="○"/>
            </a:pPr>
            <a:r>
              <a:rPr lang="en"/>
              <a:t>Random Forest Regressor</a:t>
            </a:r>
          </a:p>
          <a:p>
            <a:pPr marL="0" lvl="0" indent="0" rtl="0">
              <a:spcBef>
                <a:spcPts val="0"/>
              </a:spcBef>
              <a:buNone/>
            </a:pPr>
            <a:r>
              <a:rPr lang="en"/>
              <a:t>3.     Data Visualization.</a:t>
            </a:r>
          </a:p>
        </p:txBody>
      </p:sp>
      <p:pic>
        <p:nvPicPr>
          <p:cNvPr id="2" name="Wen Audio">
            <a:hlinkClick r:id="" action="ppaction://media"/>
          </p:cNvPr>
          <p:cNvPicPr>
            <a:picLocks noChangeAspect="1"/>
          </p:cNvPicPr>
          <p:nvPr>
            <a:audioFile r:link="rId1"/>
            <p:extLst>
              <p:ext uri="{DAA4B4D4-6D71-4841-9C94-3DE7FCFB9230}">
                <p14:media xmlns:p14="http://schemas.microsoft.com/office/powerpoint/2010/main" r:embed="rId2">
                  <p14:trim end="289951.4739"/>
                </p14:media>
              </p:ext>
            </p:extLst>
          </p:nvPr>
        </p:nvPicPr>
        <p:blipFill>
          <a:blip r:embed="rId5"/>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600"/>
    </mc:Choice>
    <mc:Fallback xmlns="">
      <p:transition spd="slow" advClick="0" advTm="3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1600"/>
              </a:spcAft>
              <a:buClr>
                <a:schemeClr val="dk2"/>
              </a:buClr>
              <a:buSzPts val="1800"/>
              <a:buAutoNum type="arabicPeriod"/>
            </a:pPr>
            <a:r>
              <a:rPr lang="en" sz="1800">
                <a:solidFill>
                  <a:schemeClr val="dk2"/>
                </a:solidFill>
              </a:rPr>
              <a:t>Data cleaning.</a:t>
            </a:r>
          </a:p>
        </p:txBody>
      </p:sp>
      <p:sp>
        <p:nvSpPr>
          <p:cNvPr id="116" name="Shape 116"/>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17" name="Shape 117"/>
          <p:cNvPicPr preferRelativeResize="0"/>
          <p:nvPr/>
        </p:nvPicPr>
        <p:blipFill>
          <a:blip r:embed="rId5">
            <a:alphaModFix/>
          </a:blip>
          <a:stretch>
            <a:fillRect/>
          </a:stretch>
        </p:blipFill>
        <p:spPr>
          <a:xfrm>
            <a:off x="487450" y="1017800"/>
            <a:ext cx="8024676" cy="1516025"/>
          </a:xfrm>
          <a:prstGeom prst="rect">
            <a:avLst/>
          </a:prstGeom>
          <a:noFill/>
          <a:ln>
            <a:noFill/>
          </a:ln>
        </p:spPr>
      </p:pic>
      <p:pic>
        <p:nvPicPr>
          <p:cNvPr id="118" name="Shape 118"/>
          <p:cNvPicPr preferRelativeResize="0"/>
          <p:nvPr/>
        </p:nvPicPr>
        <p:blipFill>
          <a:blip r:embed="rId6">
            <a:alphaModFix/>
          </a:blip>
          <a:stretch>
            <a:fillRect/>
          </a:stretch>
        </p:blipFill>
        <p:spPr>
          <a:xfrm>
            <a:off x="487450" y="2602665"/>
            <a:ext cx="8024674" cy="1685510"/>
          </a:xfrm>
          <a:prstGeom prst="rect">
            <a:avLst/>
          </a:prstGeom>
          <a:noFill/>
          <a:ln>
            <a:noFill/>
          </a:ln>
        </p:spPr>
      </p:pic>
      <p:pic>
        <p:nvPicPr>
          <p:cNvPr id="7" name="Wen Audio">
            <a:hlinkClick r:id="" action="ppaction://media"/>
          </p:cNvPr>
          <p:cNvPicPr>
            <a:picLocks noChangeAspect="1"/>
          </p:cNvPicPr>
          <p:nvPr>
            <a:audioFile r:link="rId1"/>
            <p:extLst>
              <p:ext uri="{DAA4B4D4-6D71-4841-9C94-3DE7FCFB9230}">
                <p14:media xmlns:p14="http://schemas.microsoft.com/office/powerpoint/2010/main" r:embed="rId2">
                  <p14:trim st="30700" end="252851.4739"/>
                </p14:media>
              </p:ext>
            </p:extLst>
          </p:nvPr>
        </p:nvPicPr>
        <p:blipFill>
          <a:blip r:embed="rId7"/>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7000"/>
    </mc:Choice>
    <mc:Fallback xmlns="">
      <p:transition spd="slow" advClick="0"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1600"/>
              </a:spcAft>
              <a:buClr>
                <a:schemeClr val="dk2"/>
              </a:buClr>
              <a:buSzPts val="1800"/>
              <a:buAutoNum type="arabicPeriod"/>
            </a:pPr>
            <a:r>
              <a:rPr lang="en" sz="1800">
                <a:solidFill>
                  <a:schemeClr val="dk2"/>
                </a:solidFill>
              </a:rPr>
              <a:t>Data cleaning.</a:t>
            </a:r>
          </a:p>
        </p:txBody>
      </p:sp>
      <p:sp>
        <p:nvSpPr>
          <p:cNvPr id="124" name="Shape 124"/>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25" name="Shape 125"/>
          <p:cNvPicPr preferRelativeResize="0"/>
          <p:nvPr/>
        </p:nvPicPr>
        <p:blipFill>
          <a:blip r:embed="rId5">
            <a:alphaModFix/>
          </a:blip>
          <a:stretch>
            <a:fillRect/>
          </a:stretch>
        </p:blipFill>
        <p:spPr>
          <a:xfrm>
            <a:off x="393325" y="1229875"/>
            <a:ext cx="5676900" cy="2724150"/>
          </a:xfrm>
          <a:prstGeom prst="rect">
            <a:avLst/>
          </a:prstGeom>
          <a:noFill/>
          <a:ln>
            <a:noFill/>
          </a:ln>
        </p:spPr>
      </p:pic>
      <p:pic>
        <p:nvPicPr>
          <p:cNvPr id="6" name="Wen Audio">
            <a:hlinkClick r:id="" action="ppaction://media"/>
          </p:cNvPr>
          <p:cNvPicPr>
            <a:picLocks noChangeAspect="1"/>
          </p:cNvPicPr>
          <p:nvPr>
            <a:audioFile r:link="rId1"/>
            <p:extLst>
              <p:ext uri="{DAA4B4D4-6D71-4841-9C94-3DE7FCFB9230}">
                <p14:media xmlns:p14="http://schemas.microsoft.com/office/powerpoint/2010/main" r:embed="rId2">
                  <p14:trim st="67700" end="2300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800"/>
    </mc:Choice>
    <mc:Fallback xmlns="">
      <p:transition spd="slow" advClick="0" advTm="22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1600"/>
              </a:spcAft>
              <a:buClr>
                <a:schemeClr val="dk2"/>
              </a:buClr>
              <a:buSzPts val="1800"/>
              <a:buAutoNum type="arabicPeriod"/>
            </a:pPr>
            <a:r>
              <a:rPr lang="en" sz="1800">
                <a:solidFill>
                  <a:schemeClr val="dk2"/>
                </a:solidFill>
              </a:rPr>
              <a:t>Regression and model building. </a:t>
            </a:r>
          </a:p>
        </p:txBody>
      </p:sp>
      <p:sp>
        <p:nvSpPr>
          <p:cNvPr id="131" name="Shape 131"/>
          <p:cNvSpPr txBox="1">
            <a:spLocks noGrp="1"/>
          </p:cNvSpPr>
          <p:nvPr>
            <p:ph type="body" idx="1"/>
          </p:nvPr>
        </p:nvSpPr>
        <p:spPr>
          <a:xfrm>
            <a:off x="311700" y="824050"/>
            <a:ext cx="8520600" cy="37449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Normality Test </a:t>
            </a:r>
          </a:p>
          <a:p>
            <a:pPr marL="457200" lvl="0" indent="0" rtl="0">
              <a:spcBef>
                <a:spcPts val="0"/>
              </a:spcBef>
              <a:buNone/>
            </a:pPr>
            <a:endParaRPr/>
          </a:p>
        </p:txBody>
      </p:sp>
      <p:pic>
        <p:nvPicPr>
          <p:cNvPr id="132" name="Shape 132"/>
          <p:cNvPicPr preferRelativeResize="0"/>
          <p:nvPr/>
        </p:nvPicPr>
        <p:blipFill>
          <a:blip r:embed="rId5">
            <a:alphaModFix/>
          </a:blip>
          <a:stretch>
            <a:fillRect/>
          </a:stretch>
        </p:blipFill>
        <p:spPr>
          <a:xfrm>
            <a:off x="1160700" y="1235700"/>
            <a:ext cx="5772150" cy="3505200"/>
          </a:xfrm>
          <a:prstGeom prst="rect">
            <a:avLst/>
          </a:prstGeom>
          <a:noFill/>
          <a:ln>
            <a:noFill/>
          </a:ln>
        </p:spPr>
      </p:pic>
      <p:pic>
        <p:nvPicPr>
          <p:cNvPr id="6" name="Wen Audio">
            <a:hlinkClick r:id="" action="ppaction://media"/>
          </p:cNvPr>
          <p:cNvPicPr>
            <a:picLocks noChangeAspect="1"/>
          </p:cNvPicPr>
          <p:nvPr>
            <a:audioFile r:link="rId1"/>
            <p:extLst>
              <p:ext uri="{DAA4B4D4-6D71-4841-9C94-3DE7FCFB9230}">
                <p14:media xmlns:p14="http://schemas.microsoft.com/office/powerpoint/2010/main" r:embed="rId2">
                  <p14:trim st="90500" end="205851.4739"/>
                </p14:media>
              </p:ext>
            </p:extLst>
          </p:nvPr>
        </p:nvPicPr>
        <p:blipFill>
          <a:blip r:embed="rId6"/>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4200"/>
    </mc:Choice>
    <mc:Fallback xmlns="">
      <p:transition spd="slow" advClick="0" advTm="24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dk2"/>
                </a:solidFill>
              </a:rPr>
              <a:t>2. Regression and model building. </a:t>
            </a:r>
          </a:p>
        </p:txBody>
      </p:sp>
      <p:sp>
        <p:nvSpPr>
          <p:cNvPr id="138" name="Shape 138"/>
          <p:cNvSpPr txBox="1">
            <a:spLocks noGrp="1"/>
          </p:cNvSpPr>
          <p:nvPr>
            <p:ph type="body" idx="1"/>
          </p:nvPr>
        </p:nvSpPr>
        <p:spPr>
          <a:xfrm>
            <a:off x="311700" y="769725"/>
            <a:ext cx="8520600" cy="3690300"/>
          </a:xfrm>
          <a:prstGeom prst="rect">
            <a:avLst/>
          </a:prstGeom>
        </p:spPr>
        <p:txBody>
          <a:bodyPr wrap="square" lIns="91425" tIns="91425" rIns="91425" bIns="91425" anchor="t" anchorCtr="0">
            <a:noAutofit/>
          </a:bodyPr>
          <a:lstStyle/>
          <a:p>
            <a:pPr marL="914400" lvl="1" indent="-317500" rtl="0">
              <a:spcBef>
                <a:spcPts val="0"/>
              </a:spcBef>
              <a:buSzPts val="1400"/>
              <a:buChar char="○"/>
            </a:pPr>
            <a:r>
              <a:rPr lang="en"/>
              <a:t>t-test</a:t>
            </a:r>
          </a:p>
          <a:p>
            <a:pPr marL="0" lvl="0" indent="0" rtl="0">
              <a:spcBef>
                <a:spcPts val="0"/>
              </a:spcBef>
              <a:buNone/>
            </a:pPr>
            <a:endParaRPr/>
          </a:p>
        </p:txBody>
      </p:sp>
      <p:pic>
        <p:nvPicPr>
          <p:cNvPr id="139" name="Shape 139"/>
          <p:cNvPicPr preferRelativeResize="0"/>
          <p:nvPr/>
        </p:nvPicPr>
        <p:blipFill>
          <a:blip r:embed="rId5">
            <a:alphaModFix/>
          </a:blip>
          <a:stretch>
            <a:fillRect/>
          </a:stretch>
        </p:blipFill>
        <p:spPr>
          <a:xfrm>
            <a:off x="429200" y="1109325"/>
            <a:ext cx="8285599" cy="1353750"/>
          </a:xfrm>
          <a:prstGeom prst="rect">
            <a:avLst/>
          </a:prstGeom>
          <a:noFill/>
          <a:ln>
            <a:noFill/>
          </a:ln>
        </p:spPr>
      </p:pic>
      <p:pic>
        <p:nvPicPr>
          <p:cNvPr id="140" name="Shape 140"/>
          <p:cNvPicPr preferRelativeResize="0"/>
          <p:nvPr/>
        </p:nvPicPr>
        <p:blipFill>
          <a:blip r:embed="rId6">
            <a:alphaModFix/>
          </a:blip>
          <a:stretch>
            <a:fillRect/>
          </a:stretch>
        </p:blipFill>
        <p:spPr>
          <a:xfrm>
            <a:off x="467953" y="2463074"/>
            <a:ext cx="2426898" cy="2324975"/>
          </a:xfrm>
          <a:prstGeom prst="rect">
            <a:avLst/>
          </a:prstGeom>
          <a:noFill/>
          <a:ln>
            <a:noFill/>
          </a:ln>
        </p:spPr>
      </p:pic>
      <p:pic>
        <p:nvPicPr>
          <p:cNvPr id="7" name="Wen Audio">
            <a:hlinkClick r:id="" action="ppaction://media"/>
          </p:cNvPr>
          <p:cNvPicPr>
            <a:picLocks noChangeAspect="1"/>
          </p:cNvPicPr>
          <p:nvPr>
            <a:audioFile r:link="rId1"/>
            <p:extLst>
              <p:ext uri="{DAA4B4D4-6D71-4841-9C94-3DE7FCFB9230}">
                <p14:media xmlns:p14="http://schemas.microsoft.com/office/powerpoint/2010/main" r:embed="rId2">
                  <p14:trim st="114700" end="173451.4739"/>
                </p14:media>
              </p:ext>
            </p:extLst>
          </p:nvPr>
        </p:nvPicPr>
        <p:blipFill>
          <a:blip r:embed="rId7"/>
          <a:stretch>
            <a:fillRect/>
          </a:stretch>
        </p:blipFill>
        <p:spPr>
          <a:xfrm>
            <a:off x="311700" y="44761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2400"/>
    </mc:Choice>
    <mc:Fallback xmlns="">
      <p:transition spd="slow" advClick="0" advTm="3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972</Words>
  <Application>Microsoft Office PowerPoint</Application>
  <PresentationFormat>On-screen Show (16:9)</PresentationFormat>
  <Paragraphs>66</Paragraphs>
  <Slides>16</Slides>
  <Notes>16</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Roboto</vt:lpstr>
      <vt:lpstr>Arial</vt:lpstr>
      <vt:lpstr>Geometric</vt:lpstr>
      <vt:lpstr>Polychronicity and its Impact on Turnover Intention in the Hospitality Industry</vt:lpstr>
      <vt:lpstr>The Problem</vt:lpstr>
      <vt:lpstr>The Process</vt:lpstr>
      <vt:lpstr>Terminology</vt:lpstr>
      <vt:lpstr>The Data</vt:lpstr>
      <vt:lpstr>Data cleaning.</vt:lpstr>
      <vt:lpstr>Data cleaning.</vt:lpstr>
      <vt:lpstr>Regression and model building. </vt:lpstr>
      <vt:lpstr>2. Regression and model building. </vt:lpstr>
      <vt:lpstr>2. Regression and model building. </vt:lpstr>
      <vt:lpstr>2. Regression and model building. </vt:lpstr>
      <vt:lpstr>2. Regression and model building. </vt:lpstr>
      <vt:lpstr>2. Regression and model building. </vt:lpstr>
      <vt:lpstr>PowerPoint Presentation</vt:lpstr>
      <vt:lpstr>PowerPoint Presentation</vt:lpstr>
      <vt:lpstr>The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Polychronicity and its Impact on Turnover Intention in the Hospitality Industry</dc:title>
  <cp:lastModifiedBy>Gene Barnes</cp:lastModifiedBy>
  <cp:revision>14</cp:revision>
  <cp:lastPrinted>2017-12-05T20:05:02Z</cp:lastPrinted>
  <dcterms:modified xsi:type="dcterms:W3CDTF">2017-12-06T16:10:31Z</dcterms:modified>
</cp:coreProperties>
</file>